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6" r:id="rId4"/>
    <p:sldId id="267" r:id="rId5"/>
    <p:sldId id="268" r:id="rId6"/>
    <p:sldId id="265" r:id="rId7"/>
    <p:sldId id="264" r:id="rId8"/>
    <p:sldId id="263" r:id="rId9"/>
    <p:sldId id="262" r:id="rId10"/>
    <p:sldId id="261" r:id="rId11"/>
    <p:sldId id="260" r:id="rId12"/>
    <p:sldId id="259" r:id="rId13"/>
    <p:sldId id="258" r:id="rId14"/>
    <p:sldId id="257" r:id="rId15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5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C281-78D2-44F5-B870-76BB77BCEDEB}" type="datetimeFigureOut">
              <a:rPr lang="th-TH" smtClean="0"/>
              <a:t>01/08/57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C2F4-7CB5-48CB-AFEC-835CFF496C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2170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C281-78D2-44F5-B870-76BB77BCEDEB}" type="datetimeFigureOut">
              <a:rPr lang="th-TH" smtClean="0"/>
              <a:t>01/08/57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C2F4-7CB5-48CB-AFEC-835CFF496C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9902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C281-78D2-44F5-B870-76BB77BCEDEB}" type="datetimeFigureOut">
              <a:rPr lang="th-TH" smtClean="0"/>
              <a:t>01/08/57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C2F4-7CB5-48CB-AFEC-835CFF496C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6382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C281-78D2-44F5-B870-76BB77BCEDEB}" type="datetimeFigureOut">
              <a:rPr lang="th-TH" smtClean="0"/>
              <a:t>01/08/57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C2F4-7CB5-48CB-AFEC-835CFF496C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8989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C281-78D2-44F5-B870-76BB77BCEDEB}" type="datetimeFigureOut">
              <a:rPr lang="th-TH" smtClean="0"/>
              <a:t>01/08/57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C2F4-7CB5-48CB-AFEC-835CFF496C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19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C281-78D2-44F5-B870-76BB77BCEDEB}" type="datetimeFigureOut">
              <a:rPr lang="th-TH" smtClean="0"/>
              <a:t>01/08/57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C2F4-7CB5-48CB-AFEC-835CFF496C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20549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C281-78D2-44F5-B870-76BB77BCEDEB}" type="datetimeFigureOut">
              <a:rPr lang="th-TH" smtClean="0"/>
              <a:t>01/08/57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C2F4-7CB5-48CB-AFEC-835CFF496C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97397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C281-78D2-44F5-B870-76BB77BCEDEB}" type="datetimeFigureOut">
              <a:rPr lang="th-TH" smtClean="0"/>
              <a:t>01/08/57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C2F4-7CB5-48CB-AFEC-835CFF496C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5762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C281-78D2-44F5-B870-76BB77BCEDEB}" type="datetimeFigureOut">
              <a:rPr lang="th-TH" smtClean="0"/>
              <a:t>01/08/57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C2F4-7CB5-48CB-AFEC-835CFF496C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759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C281-78D2-44F5-B870-76BB77BCEDEB}" type="datetimeFigureOut">
              <a:rPr lang="th-TH" smtClean="0"/>
              <a:t>01/08/57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C2F4-7CB5-48CB-AFEC-835CFF496C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7183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FC281-78D2-44F5-B870-76BB77BCEDEB}" type="datetimeFigureOut">
              <a:rPr lang="th-TH" smtClean="0"/>
              <a:t>01/08/57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FC2F4-7CB5-48CB-AFEC-835CFF496C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7475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FC281-78D2-44F5-B870-76BB77BCEDEB}" type="datetimeFigureOut">
              <a:rPr lang="th-TH" smtClean="0"/>
              <a:t>01/08/57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FC2F4-7CB5-48CB-AFEC-835CFF496C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0429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en-US" dirty="0" smtClean="0"/>
              <a:t>13 </a:t>
            </a:r>
            <a:r>
              <a:rPr lang="th-TH" dirty="0" smtClean="0"/>
              <a:t>อันดับ สัตว์น้ำจืดที่น่ากลัวที่สุดในโลก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40" y="4293096"/>
            <a:ext cx="6400800" cy="1944216"/>
          </a:xfrm>
        </p:spPr>
        <p:txBody>
          <a:bodyPr>
            <a:normAutofit lnSpcReduction="10000"/>
          </a:bodyPr>
          <a:lstStyle/>
          <a:p>
            <a:r>
              <a:rPr lang="th-TH" sz="3600" dirty="0" smtClean="0">
                <a:solidFill>
                  <a:srgbClr val="7030A0"/>
                </a:solidFill>
              </a:rPr>
              <a:t>โดย</a:t>
            </a:r>
          </a:p>
          <a:p>
            <a:r>
              <a:rPr lang="th-TH" sz="3600" dirty="0" smtClean="0">
                <a:solidFill>
                  <a:srgbClr val="7030A0"/>
                </a:solidFill>
              </a:rPr>
              <a:t>ด</a:t>
            </a:r>
            <a:r>
              <a:rPr lang="en-US" sz="3600" dirty="0" smtClean="0">
                <a:solidFill>
                  <a:srgbClr val="7030A0"/>
                </a:solidFill>
              </a:rPr>
              <a:t>.</a:t>
            </a:r>
            <a:r>
              <a:rPr lang="th-TH" sz="3600" dirty="0" smtClean="0">
                <a:solidFill>
                  <a:srgbClr val="7030A0"/>
                </a:solidFill>
              </a:rPr>
              <a:t>ญ</a:t>
            </a:r>
            <a:r>
              <a:rPr lang="en-US" sz="3600" dirty="0" smtClean="0">
                <a:solidFill>
                  <a:srgbClr val="7030A0"/>
                </a:solidFill>
              </a:rPr>
              <a:t>.</a:t>
            </a:r>
            <a:r>
              <a:rPr lang="th-TH" sz="3600" dirty="0" smtClean="0">
                <a:solidFill>
                  <a:srgbClr val="7030A0"/>
                </a:solidFill>
              </a:rPr>
              <a:t> เนตรชนก ชนะบุญ</a:t>
            </a:r>
          </a:p>
          <a:p>
            <a:r>
              <a:rPr lang="th-TH" sz="3600" dirty="0" smtClean="0">
                <a:solidFill>
                  <a:srgbClr val="7030A0"/>
                </a:solidFill>
              </a:rPr>
              <a:t>ชั้น </a:t>
            </a:r>
            <a:r>
              <a:rPr lang="th-TH" sz="3600" dirty="0">
                <a:solidFill>
                  <a:srgbClr val="7030A0"/>
                </a:solidFill>
              </a:rPr>
              <a:t>ป</a:t>
            </a:r>
            <a:r>
              <a:rPr lang="en-US" sz="3600" dirty="0" smtClean="0">
                <a:solidFill>
                  <a:srgbClr val="7030A0"/>
                </a:solidFill>
              </a:rPr>
              <a:t>.6/1  </a:t>
            </a:r>
            <a:r>
              <a:rPr lang="th-TH" sz="3600" dirty="0" smtClean="0">
                <a:solidFill>
                  <a:srgbClr val="7030A0"/>
                </a:solidFill>
              </a:rPr>
              <a:t>เลขที่ </a:t>
            </a:r>
            <a:r>
              <a:rPr lang="en-US" sz="3600" dirty="0" smtClean="0">
                <a:solidFill>
                  <a:srgbClr val="7030A0"/>
                </a:solidFill>
              </a:rPr>
              <a:t>11</a:t>
            </a:r>
            <a:endParaRPr lang="th-TH" sz="3600" dirty="0" smtClean="0">
              <a:solidFill>
                <a:srgbClr val="7030A0"/>
              </a:solidFill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4433613"/>
      </p:ext>
    </p:extLst>
  </p:cSld>
  <p:clrMapOvr>
    <a:masterClrMapping/>
  </p:clrMapOvr>
  <p:transition spd="slow" advClick="0" advTm="5000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6233" y="3325594"/>
            <a:ext cx="9144000" cy="3528392"/>
          </a:xfrm>
        </p:spPr>
        <p:txBody>
          <a:bodyPr>
            <a:normAutofit fontScale="92500" lnSpcReduction="10000"/>
          </a:bodyPr>
          <a:lstStyle/>
          <a:p>
            <a:r>
              <a:rPr lang="th-TH" dirty="0" smtClean="0">
                <a:solidFill>
                  <a:srgbClr val="FFFF00"/>
                </a:solidFill>
              </a:rPr>
              <a:t>อันดับที่ 5 จระเข้แม่น้ำไนล์</a:t>
            </a:r>
          </a:p>
          <a:p>
            <a:r>
              <a:rPr lang="th-TH" dirty="0" smtClean="0">
                <a:solidFill>
                  <a:srgbClr val="FFFF00"/>
                </a:solidFill>
              </a:rPr>
              <a:t>มีชื่อเสียงด้านความดุร้ายและอันตรายที่สุดชนิดหนึ่ง </a:t>
            </a:r>
          </a:p>
          <a:p>
            <a:r>
              <a:rPr lang="th-TH" dirty="0" smtClean="0">
                <a:solidFill>
                  <a:srgbClr val="FFFF00"/>
                </a:solidFill>
              </a:rPr>
              <a:t>มันสามารถจู่โจมสัตว์ที่ขนาดเท่าตัวมันหรือเล็กกว่ามัน เช่น ฮิปโปโปเตมัสหรือแรด </a:t>
            </a:r>
          </a:p>
          <a:p>
            <a:r>
              <a:rPr lang="th-TH" dirty="0" smtClean="0">
                <a:solidFill>
                  <a:srgbClr val="FFFF00"/>
                </a:solidFill>
              </a:rPr>
              <a:t>ที่น่ากลัวกว่านั้นในแต่ละปีมนุษย์ตกเป็นเหยื่อมันพวกมันเป็นจำนวนตั้งแต่หลักร้อยถึงหลักแสนคนเลย </a:t>
            </a:r>
          </a:p>
          <a:p>
            <a:r>
              <a:rPr lang="th-TH" dirty="0" smtClean="0">
                <a:solidFill>
                  <a:srgbClr val="FFFF00"/>
                </a:solidFill>
              </a:rPr>
              <a:t>แต่แม้ว่ามันจะดุร้ายเพียงใดจระเข้แม่น้ำไนล์เหล่านี้ก็ยังตกเป็นเหยื่อการล่าเพื่อเอาหนังมาทำสินค้าอยู่ดี</a:t>
            </a:r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885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3284984"/>
            <a:ext cx="9144000" cy="3573016"/>
          </a:xfrm>
        </p:spPr>
        <p:txBody>
          <a:bodyPr>
            <a:normAutofit/>
          </a:bodyPr>
          <a:lstStyle/>
          <a:p>
            <a:r>
              <a:rPr lang="th-TH" dirty="0" smtClean="0">
                <a:solidFill>
                  <a:srgbClr val="00B0F0"/>
                </a:solidFill>
              </a:rPr>
              <a:t>อันดับที่ </a:t>
            </a:r>
            <a:r>
              <a:rPr lang="en-US" dirty="0" smtClean="0">
                <a:solidFill>
                  <a:srgbClr val="00B0F0"/>
                </a:solidFill>
              </a:rPr>
              <a:t>4 </a:t>
            </a:r>
            <a:r>
              <a:rPr lang="th-TH" dirty="0" smtClean="0">
                <a:solidFill>
                  <a:srgbClr val="00B0F0"/>
                </a:solidFill>
              </a:rPr>
              <a:t> ปลาเสือแอฟริกา</a:t>
            </a:r>
          </a:p>
          <a:p>
            <a:r>
              <a:rPr lang="th-TH" dirty="0" smtClean="0">
                <a:solidFill>
                  <a:srgbClr val="00B0F0"/>
                </a:solidFill>
              </a:rPr>
              <a:t>มันน่ากลัวด้วยขนาดที่ใหญ่และฟันแหลมคม </a:t>
            </a:r>
          </a:p>
          <a:p>
            <a:r>
              <a:rPr lang="th-TH" dirty="0" smtClean="0">
                <a:solidFill>
                  <a:srgbClr val="00B0F0"/>
                </a:solidFill>
              </a:rPr>
              <a:t>อยู่รวมกันเป็นฝูงใหญ่และออกล่าเหยื่อโดยกินสัตว์ที่มีขนาดเท่าหรือใหญ่กว่ามัน</a:t>
            </a:r>
          </a:p>
          <a:p>
            <a:r>
              <a:rPr lang="th-TH" dirty="0" smtClean="0">
                <a:solidFill>
                  <a:srgbClr val="00B0F0"/>
                </a:solidFill>
              </a:rPr>
              <a:t> แต่ยังไม่เคยมีมนุษย์คนใดตกเป็นเหยื่อของมัน</a:t>
            </a:r>
          </a:p>
          <a:p>
            <a:r>
              <a:rPr lang="th-TH" dirty="0" smtClean="0">
                <a:solidFill>
                  <a:srgbClr val="00B0F0"/>
                </a:solidFill>
              </a:rPr>
              <a:t>ปลาเสือแอฟริกาที่มีขนาดใหญ่ที่สุดมี 2 พันธุ์  </a:t>
            </a:r>
          </a:p>
          <a:p>
            <a:r>
              <a:rPr lang="th-TH" dirty="0" smtClean="0">
                <a:solidFill>
                  <a:srgbClr val="00B0F0"/>
                </a:solidFill>
              </a:rPr>
              <a:t>ที่มีขนาดใหญ่ที่สุดจะหนักราว 50 กก. หนักถึง 15 กก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38824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14:prism isContent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5050904" cy="6525344"/>
          </a:xfrm>
        </p:spPr>
        <p:txBody>
          <a:bodyPr>
            <a:normAutofit fontScale="90000"/>
          </a:bodyPr>
          <a:lstStyle/>
          <a:p>
            <a:pPr algn="l"/>
            <a:r>
              <a:rPr lang="th-TH" sz="3100" dirty="0" smtClean="0"/>
              <a:t/>
            </a:r>
            <a:br>
              <a:rPr lang="th-TH" sz="3100" dirty="0" smtClean="0"/>
            </a:br>
            <a:r>
              <a:rPr lang="th-TH" sz="3600" dirty="0" smtClean="0">
                <a:solidFill>
                  <a:srgbClr val="FFFF00"/>
                </a:solidFill>
              </a:rPr>
              <a:t>อันดับที่ </a:t>
            </a:r>
            <a:r>
              <a:rPr lang="en-US" sz="3600" dirty="0" smtClean="0">
                <a:solidFill>
                  <a:srgbClr val="FFFF00"/>
                </a:solidFill>
              </a:rPr>
              <a:t>3</a:t>
            </a:r>
            <a:r>
              <a:rPr lang="th-TH" sz="3600" dirty="0" smtClean="0">
                <a:solidFill>
                  <a:srgbClr val="FFFF00"/>
                </a:solidFill>
              </a:rPr>
              <a:t> แมงมุมกินนก</a:t>
            </a:r>
            <a:r>
              <a:rPr lang="en-US" sz="3600" dirty="0" smtClean="0">
                <a:solidFill>
                  <a:srgbClr val="FFFF00"/>
                </a:solidFill>
              </a:rPr>
              <a:t> (Goliath Bird-Eater Spider)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th-TH" sz="3600" dirty="0" smtClean="0">
                <a:solidFill>
                  <a:srgbClr val="FFFF00"/>
                </a:solidFill>
              </a:rPr>
              <a:t>มีขนาดใหญ่เป็นอันดับสองของแมงมุมที่มีขนาดใหญ่ที่สุดในโลก </a:t>
            </a:r>
            <a:br>
              <a:rPr lang="th-TH" sz="3600" dirty="0" smtClean="0">
                <a:solidFill>
                  <a:srgbClr val="FFFF00"/>
                </a:solidFill>
              </a:rPr>
            </a:br>
            <a:r>
              <a:rPr lang="th-TH" sz="3600" dirty="0" smtClean="0">
                <a:solidFill>
                  <a:srgbClr val="FFFF00"/>
                </a:solidFill>
              </a:rPr>
              <a:t>มีถิ่นกำเนิดในเขตมาไซ ในป่าฝนของแอฟริกาใต้ เมื่อโตเต็มที่จะมีขนาดกว้าง 30 ซม. และหนัก 170 กรัม แต่แมงมุมกินนกนั้นกินแมลงและสัตว์มีกระดูกสันหลังเป็นอาหาร </a:t>
            </a:r>
            <a:br>
              <a:rPr lang="th-TH" sz="3600" dirty="0" smtClean="0">
                <a:solidFill>
                  <a:srgbClr val="FFFF00"/>
                </a:solidFill>
              </a:rPr>
            </a:br>
            <a:r>
              <a:rPr lang="th-TH" sz="3600" dirty="0" smtClean="0">
                <a:solidFill>
                  <a:srgbClr val="FFFF00"/>
                </a:solidFill>
              </a:rPr>
              <a:t>ความน่ากลัวของมันอยู่ที่ เมื่อโดนกัด จะรู้สึกเจ็บเหมือนโดนตัวต่อหรือแตนต่อย </a:t>
            </a:r>
            <a:br>
              <a:rPr lang="th-TH" sz="3600" dirty="0" smtClean="0">
                <a:solidFill>
                  <a:srgbClr val="FFFF00"/>
                </a:solidFill>
              </a:rPr>
            </a:br>
            <a:r>
              <a:rPr lang="th-TH" sz="3600" dirty="0" smtClean="0">
                <a:solidFill>
                  <a:srgbClr val="FFFF00"/>
                </a:solidFill>
              </a:rPr>
              <a:t>และใยของมันจะทำให้เกิดอาการระคายผิว</a:t>
            </a:r>
            <a:br>
              <a:rPr lang="th-TH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(</a:t>
            </a:r>
            <a:r>
              <a:rPr lang="th-TH" sz="3600" dirty="0" smtClean="0">
                <a:solidFill>
                  <a:srgbClr val="FFFF00"/>
                </a:solidFill>
              </a:rPr>
              <a:t>เป็นสัตวชนิดเดียวใน 13 อันดับที่ไม่ได้อาศัยอยู่ในน้ำ)</a:t>
            </a:r>
            <a:r>
              <a:rPr lang="th-TH" sz="3600" dirty="0" smtClean="0"/>
              <a:t/>
            </a:r>
            <a:br>
              <a:rPr lang="th-TH" sz="3600" dirty="0" smtClean="0"/>
            </a:br>
            <a:r>
              <a:rPr lang="th-TH" sz="3600" dirty="0" smtClean="0"/>
              <a:t/>
            </a:r>
            <a:br>
              <a:rPr lang="th-TH" sz="3600" dirty="0" smtClean="0"/>
            </a:br>
            <a:r>
              <a:rPr lang="th-TH" sz="3600" dirty="0" smtClean="0"/>
              <a:t/>
            </a:r>
            <a:br>
              <a:rPr lang="th-TH" sz="3600" dirty="0" smtClean="0"/>
            </a:b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1764708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 advClick="0" advTm="5000">
        <p14:pan dir="u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2736"/>
            <a:ext cx="4361980" cy="5962674"/>
          </a:xfrm>
        </p:spPr>
        <p:txBody>
          <a:bodyPr>
            <a:normAutofit fontScale="90000"/>
          </a:bodyPr>
          <a:lstStyle/>
          <a:p>
            <a:pPr algn="l"/>
            <a:r>
              <a:rPr lang="th-TH" dirty="0" smtClean="0">
                <a:solidFill>
                  <a:srgbClr val="FFFF00"/>
                </a:solidFill>
              </a:rPr>
              <a:t>อันดับที่ </a:t>
            </a:r>
            <a:r>
              <a:rPr lang="en-US" dirty="0" smtClean="0">
                <a:solidFill>
                  <a:srgbClr val="FFFF00"/>
                </a:solidFill>
              </a:rPr>
              <a:t>2  </a:t>
            </a:r>
            <a:r>
              <a:rPr lang="th-TH" dirty="0" smtClean="0">
                <a:solidFill>
                  <a:srgbClr val="FFFF00"/>
                </a:solidFill>
              </a:rPr>
              <a:t>ปลาไหลไฟฟ้า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th-TH" dirty="0" smtClean="0">
                <a:solidFill>
                  <a:srgbClr val="FFFF00"/>
                </a:solidFill>
              </a:rPr>
              <a:t>เป็นปลาที่มีลักษณะคล้ายปลาดุกมากกว่าปลาไหลชนิดอื่น </a:t>
            </a:r>
            <a:br>
              <a:rPr lang="th-TH" dirty="0" smtClean="0">
                <a:solidFill>
                  <a:srgbClr val="FFFF00"/>
                </a:solidFill>
              </a:rPr>
            </a:br>
            <a:r>
              <a:rPr lang="th-TH" dirty="0" smtClean="0">
                <a:solidFill>
                  <a:srgbClr val="FFFF00"/>
                </a:solidFill>
              </a:rPr>
              <a:t>อาศัยอยู่ในลุ่มน้ำอะเมซอน และในลุ่มน้ำโอริโนโกในอเมริกาใต้ </a:t>
            </a:r>
            <a:br>
              <a:rPr lang="th-TH" dirty="0" smtClean="0">
                <a:solidFill>
                  <a:srgbClr val="FFFF00"/>
                </a:solidFill>
              </a:rPr>
            </a:br>
            <a:r>
              <a:rPr lang="th-TH" dirty="0" smtClean="0">
                <a:solidFill>
                  <a:srgbClr val="FFFF00"/>
                </a:solidFill>
              </a:rPr>
              <a:t>มันสามารถผลิตไฟฟ้าได้ถึง 500 โวลต์ ซึ่งมากพอจะปลิดชีพคนได้เลย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47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Content="1"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509"/>
            <a:ext cx="3528392" cy="6408828"/>
          </a:xfrm>
        </p:spPr>
        <p:txBody>
          <a:bodyPr>
            <a:normAutofit fontScale="90000"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อันดับที่ 1 ปิรันย่า</a:t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ปลาสุดโหดที่มีถิ่นกำเนิดในแอฟริกาใต้ อย่าง ปิรันย่า</a:t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 ความโหดของมันไม่เป็นรองใคร ผู้คนต่างพากันกลัวว่าจะตกเป็นเหยื่ออันโอชะของมัน</a:t>
            </a:r>
            <a:r>
              <a:rPr lang="th-TH" dirty="0" smtClean="0">
                <a:solidFill>
                  <a:srgbClr val="7030A0"/>
                </a:solidFill>
              </a:rPr>
              <a:t/>
            </a:r>
            <a:br>
              <a:rPr lang="th-TH" dirty="0" smtClean="0">
                <a:solidFill>
                  <a:srgbClr val="7030A0"/>
                </a:solidFill>
              </a:rPr>
            </a:br>
            <a:r>
              <a:rPr lang="th-TH" dirty="0" smtClean="0">
                <a:solidFill>
                  <a:srgbClr val="7030A0"/>
                </a:solidFill>
              </a:rPr>
              <a:t/>
            </a:r>
            <a:br>
              <a:rPr lang="th-TH" dirty="0" smtClean="0">
                <a:solidFill>
                  <a:srgbClr val="7030A0"/>
                </a:solidFill>
              </a:rPr>
            </a:br>
            <a:endParaRPr lang="th-TH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949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00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-27259"/>
            <a:ext cx="7772400" cy="1470025"/>
          </a:xfrm>
        </p:spPr>
        <p:txBody>
          <a:bodyPr/>
          <a:lstStyle/>
          <a:p>
            <a:r>
              <a:rPr lang="th-TH" dirty="0">
                <a:solidFill>
                  <a:srgbClr val="002060"/>
                </a:solidFill>
              </a:rPr>
              <a:t>อันดับที่ 13 คือ ปลาไม้จิ้มฟัน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124744"/>
            <a:ext cx="6400800" cy="4514056"/>
          </a:xfrm>
        </p:spPr>
        <p:txBody>
          <a:bodyPr>
            <a:normAutofit lnSpcReduction="10000"/>
          </a:bodyPr>
          <a:lstStyle/>
          <a:p>
            <a:r>
              <a:rPr lang="th-TH" dirty="0">
                <a:solidFill>
                  <a:srgbClr val="92D050"/>
                </a:solidFill>
              </a:rPr>
              <a:t>ปลาชนิดนี้ได้ชื่อว่าเป็นสัตว์น้ำจืดที่น่ากลัวที่สุด พวกมันมีถิ่นกำเนิดในแถบลุ่มน้ำอะเมซอน </a:t>
            </a:r>
          </a:p>
          <a:p>
            <a:r>
              <a:rPr lang="th-TH" dirty="0">
                <a:solidFill>
                  <a:srgbClr val="92D050"/>
                </a:solidFill>
              </a:rPr>
              <a:t>นอกจากจะอาศัยอยู่ตามไรเหงือกของปลาแล้ว ในช่วงศตวรรษที่ผ่านมา</a:t>
            </a:r>
          </a:p>
          <a:p>
            <a:r>
              <a:rPr lang="th-TH" dirty="0">
                <a:solidFill>
                  <a:srgbClr val="92D050"/>
                </a:solidFill>
              </a:rPr>
              <a:t> มีรายงานว่า ปลาไม้จิ้มฟันเหล่านี้ อาศัยอยู่ในท่อปัสสาวะของคนด้วย </a:t>
            </a:r>
          </a:p>
          <a:p>
            <a:r>
              <a:rPr lang="th-TH" dirty="0">
                <a:solidFill>
                  <a:srgbClr val="92D050"/>
                </a:solidFill>
              </a:rPr>
              <a:t>ซึ่งยากที่จะรักษากระทั่งการผ่าตัดก็ช่วยไม่ได้ </a:t>
            </a:r>
          </a:p>
          <a:p>
            <a:r>
              <a:rPr lang="th-TH" dirty="0">
                <a:solidFill>
                  <a:srgbClr val="92D050"/>
                </a:solidFill>
              </a:rPr>
              <a:t>แม้ว่าจะใส่เสื้อผ้าอยางรัดกุมและเลี่ยงการปัสสาวะลงน้ำก็ตาม</a:t>
            </a:r>
          </a:p>
        </p:txBody>
      </p:sp>
    </p:spTree>
    <p:extLst>
      <p:ext uri="{BB962C8B-B14F-4D97-AF65-F5344CB8AC3E}">
        <p14:creationId xmlns:p14="http://schemas.microsoft.com/office/powerpoint/2010/main" val="304299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Click="0" advTm="5000">
        <p:dissolve/>
      </p:transition>
    </mc:Choice>
    <mc:Fallback>
      <p:transition spd="slow" advClick="0" advTm="5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th-TH" dirty="0">
                <a:solidFill>
                  <a:srgbClr val="FFC000"/>
                </a:solidFill>
              </a:rPr>
              <a:t>อันดับที่ 12 </a:t>
            </a:r>
            <a:r>
              <a:rPr lang="en-US" dirty="0">
                <a:solidFill>
                  <a:srgbClr val="FFC000"/>
                </a:solidFill>
              </a:rPr>
              <a:t>Vampire Fish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743200" y="620688"/>
            <a:ext cx="6400800" cy="4658072"/>
          </a:xfrm>
        </p:spPr>
        <p:txBody>
          <a:bodyPr/>
          <a:lstStyle/>
          <a:p>
            <a:r>
              <a:rPr lang="th-TH" dirty="0">
                <a:solidFill>
                  <a:srgbClr val="FFFF00"/>
                </a:solidFill>
              </a:rPr>
              <a:t>ปลาเหล่านี้มีวางขายตาท้องตลาดในเปรู แต่มันก็มีความน่ากลัวไม่น้อย</a:t>
            </a:r>
          </a:p>
          <a:p>
            <a:r>
              <a:rPr lang="th-TH" dirty="0">
                <a:solidFill>
                  <a:srgbClr val="FFFF00"/>
                </a:solidFill>
              </a:rPr>
              <a:t> เหยื่อของมันจะเป็นปลาที่เล็กกว่า โดยเฉพาะ ปิรันย่า</a:t>
            </a:r>
          </a:p>
          <a:p>
            <a:r>
              <a:rPr lang="th-TH" dirty="0">
                <a:solidFill>
                  <a:srgbClr val="FFFF00"/>
                </a:solidFill>
              </a:rPr>
              <a:t> มันล่าเหยื่อโดยการแทงเขี้ยวยาวและแหลมคม ซึ่งเขี้ยวของมันยาวได้ถึง 6 นิ้ว</a:t>
            </a:r>
          </a:p>
          <a:p>
            <a:endParaRPr lang="th-TH" dirty="0"/>
          </a:p>
          <a:p>
            <a:endParaRPr lang="th-TH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91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:blinds dir="vert"/>
      </p:transition>
    </mc:Choice>
    <mc:Fallback>
      <p:transition spd="slow" advClick="0" advTm="5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th-TH" dirty="0">
                <a:solidFill>
                  <a:srgbClr val="FFC000"/>
                </a:solidFill>
              </a:rPr>
              <a:t>อันดับที่ 11 ปลากระเบนน้ำจืดยักษ์</a:t>
            </a:r>
            <a:r>
              <a:rPr lang="th-TH" dirty="0"/>
              <a:t/>
            </a:r>
            <a:br>
              <a:rPr lang="th-TH" dirty="0"/>
            </a:br>
            <a:endParaRPr lang="th-TH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1052736"/>
            <a:ext cx="6400800" cy="4586064"/>
          </a:xfrm>
        </p:spPr>
        <p:txBody>
          <a:bodyPr/>
          <a:lstStyle/>
          <a:p>
            <a:r>
              <a:rPr lang="th-TH" dirty="0">
                <a:solidFill>
                  <a:srgbClr val="00B0F0"/>
                </a:solidFill>
              </a:rPr>
              <a:t>เป็นสัตว์ที่หาชมได้ยาก เพราะพวกมันชอบฝังตัวในตะกอนใต้น้ำ</a:t>
            </a:r>
          </a:p>
          <a:p>
            <a:r>
              <a:rPr lang="th-TH" dirty="0">
                <a:solidFill>
                  <a:srgbClr val="00B0F0"/>
                </a:solidFill>
              </a:rPr>
              <a:t>ความอันตรายของมันคือ มีพิษร้ายแรงอยู่ที่หนวดตรงหางซึ่งผู้รับพิษอาจถึงตายได้</a:t>
            </a:r>
          </a:p>
          <a:p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94139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5745725"/>
            <a:ext cx="7772400" cy="1082551"/>
          </a:xfrm>
        </p:spPr>
        <p:txBody>
          <a:bodyPr>
            <a:normAutofit fontScale="90000"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อันดับที่ </a:t>
            </a:r>
            <a:r>
              <a:rPr lang="en-US" dirty="0" smtClean="0">
                <a:solidFill>
                  <a:srgbClr val="FF0000"/>
                </a:solidFill>
              </a:rPr>
              <a:t>10</a:t>
            </a:r>
            <a:r>
              <a:rPr lang="th-TH" dirty="0" smtClean="0">
                <a:solidFill>
                  <a:srgbClr val="FF0000"/>
                </a:solidFill>
              </a:rPr>
              <a:t> งูอนาคอนดา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6632"/>
            <a:ext cx="6400800" cy="3253437"/>
          </a:xfrm>
        </p:spPr>
        <p:txBody>
          <a:bodyPr>
            <a:normAutofit lnSpcReduction="10000"/>
          </a:bodyPr>
          <a:lstStyle/>
          <a:p>
            <a:r>
              <a:rPr lang="th-TH" dirty="0" smtClean="0">
                <a:solidFill>
                  <a:srgbClr val="FFFF00"/>
                </a:solidFill>
              </a:rPr>
              <a:t>อนาคอนดาตัวใหญ่ที่สุดที่เคยพบมีขนาดยาว 19 ฟุต พวกมันกินปลา นก</a:t>
            </a:r>
          </a:p>
          <a:p>
            <a:r>
              <a:rPr lang="th-TH" dirty="0" smtClean="0">
                <a:solidFill>
                  <a:srgbClr val="FFFF00"/>
                </a:solidFill>
              </a:rPr>
              <a:t>สัตวมีพิษและสัตว์เลี้ยงลูกด้วยนมขนาดเล็กเป็นอาหาร </a:t>
            </a:r>
          </a:p>
          <a:p>
            <a:r>
              <a:rPr lang="th-TH" dirty="0" smtClean="0">
                <a:solidFill>
                  <a:srgbClr val="FFFF00"/>
                </a:solidFill>
              </a:rPr>
              <a:t>แม้ว่าอนาคอนดาจะได้ชื่อว่าเป็นสัตว์ที่เชื่องในบางครั้ง</a:t>
            </a:r>
          </a:p>
          <a:p>
            <a:r>
              <a:rPr lang="th-TH" dirty="0" smtClean="0">
                <a:solidFill>
                  <a:srgbClr val="FFFF00"/>
                </a:solidFill>
              </a:rPr>
              <a:t>แต่ก็เป็นอันตรายสำหรับคน อนาคอนดาเป็นงูไม่มีพิษ ล่าเหยื่อโดยการรัดให้ตาย</a:t>
            </a:r>
            <a:endParaRPr lang="th-TH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893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Click="0" advTm="5000">
        <p14:honeycomb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11560" y="31101"/>
            <a:ext cx="7772400" cy="1470025"/>
          </a:xfrm>
        </p:spPr>
        <p:txBody>
          <a:bodyPr/>
          <a:lstStyle/>
          <a:p>
            <a:r>
              <a:rPr lang="th-TH" dirty="0" smtClean="0"/>
              <a:t>อันดับที่ </a:t>
            </a:r>
            <a:r>
              <a:rPr lang="en-US" dirty="0" smtClean="0"/>
              <a:t>9 </a:t>
            </a:r>
            <a:r>
              <a:rPr lang="th-TH" dirty="0" smtClean="0"/>
              <a:t>แมงมุมที่อยู่ในน้ำ</a:t>
            </a:r>
            <a:endParaRPr lang="th-TH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932040" y="3212976"/>
            <a:ext cx="4211960" cy="3639344"/>
          </a:xfrm>
        </p:spPr>
        <p:txBody>
          <a:bodyPr>
            <a:normAutofit lnSpcReduction="10000"/>
          </a:bodyPr>
          <a:lstStyle/>
          <a:p>
            <a:r>
              <a:rPr lang="th-TH" dirty="0" smtClean="0">
                <a:solidFill>
                  <a:srgbClr val="FFC000"/>
                </a:solidFill>
              </a:rPr>
              <a:t>อาศัยอยู่ในน้ำ แต่หายใจเหมือนสัตว์บก มันจะสร้างใยที่บรรจุอากาศไว้ </a:t>
            </a:r>
          </a:p>
          <a:p>
            <a:r>
              <a:rPr lang="th-TH" dirty="0" smtClean="0">
                <a:solidFill>
                  <a:srgbClr val="FFC000"/>
                </a:solidFill>
              </a:rPr>
              <a:t>พบในยุโรปเหนือและยุโรปกลางและทางเหนือของเอเชีย </a:t>
            </a:r>
          </a:p>
          <a:p>
            <a:r>
              <a:rPr lang="th-TH" dirty="0" smtClean="0">
                <a:solidFill>
                  <a:srgbClr val="FFC000"/>
                </a:solidFill>
              </a:rPr>
              <a:t>หากโดนแมงมุมชนิดนี้กัดจะทำให้เกิดความเจ็บปวดทรมานและตามด้วยอาการไข้</a:t>
            </a:r>
            <a:endParaRPr lang="th-TH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714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Click="0" advTm="5000">
        <p14:glitter pattern="hexago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27584" y="26965"/>
            <a:ext cx="7772400" cy="1470025"/>
          </a:xfrm>
        </p:spPr>
        <p:txBody>
          <a:bodyPr/>
          <a:lstStyle/>
          <a:p>
            <a:r>
              <a:rPr lang="th-TH" dirty="0" smtClean="0">
                <a:solidFill>
                  <a:srgbClr val="FF0000"/>
                </a:solidFill>
              </a:rPr>
              <a:t>อันดับที่ </a:t>
            </a:r>
            <a:r>
              <a:rPr lang="en-US" dirty="0" smtClean="0">
                <a:solidFill>
                  <a:srgbClr val="FF0000"/>
                </a:solidFill>
              </a:rPr>
              <a:t>8</a:t>
            </a:r>
            <a:r>
              <a:rPr lang="th-TH" dirty="0" smtClean="0">
                <a:solidFill>
                  <a:srgbClr val="FF0000"/>
                </a:solidFill>
              </a:rPr>
              <a:t> ปลาดุกยักษ์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553" y="4553744"/>
            <a:ext cx="6400800" cy="2304256"/>
          </a:xfrm>
        </p:spPr>
        <p:txBody>
          <a:bodyPr/>
          <a:lstStyle/>
          <a:p>
            <a:r>
              <a:rPr lang="th-TH" dirty="0" smtClean="0">
                <a:solidFill>
                  <a:srgbClr val="FFC000"/>
                </a:solidFill>
              </a:rPr>
              <a:t>เป็นปลาที่กินซากสัตว์เป็นอาหาร พบมากในแม่น้ำทั่วโลก</a:t>
            </a:r>
          </a:p>
          <a:p>
            <a:r>
              <a:rPr lang="th-TH" dirty="0" smtClean="0">
                <a:solidFill>
                  <a:srgbClr val="FFC000"/>
                </a:solidFill>
              </a:rPr>
              <a:t> โดยเฉพาะในแถบเอเชียตะวันออกเฉียงใต้ เป็นสัตว์ที่ใกล้จะสูญพันธุ์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46949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3568" y="26965"/>
            <a:ext cx="7772400" cy="2033883"/>
          </a:xfrm>
        </p:spPr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FFC000"/>
                </a:solidFill>
              </a:rPr>
              <a:t>อันดับที่ </a:t>
            </a:r>
            <a:r>
              <a:rPr lang="en-US" sz="4000" b="1" dirty="0" smtClean="0">
                <a:solidFill>
                  <a:srgbClr val="FFC000"/>
                </a:solidFill>
              </a:rPr>
              <a:t>7 </a:t>
            </a:r>
            <a:r>
              <a:rPr lang="th-TH" sz="4000" b="1" dirty="0" smtClean="0">
                <a:solidFill>
                  <a:srgbClr val="FFC000"/>
                </a:solidFill>
              </a:rPr>
              <a:t>เต่ามาตามาต้า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th-TH" sz="4000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843808" y="4452423"/>
            <a:ext cx="6400800" cy="2425824"/>
          </a:xfrm>
        </p:spPr>
        <p:txBody>
          <a:bodyPr/>
          <a:lstStyle/>
          <a:p>
            <a:r>
              <a:rPr lang="th-TH" dirty="0" smtClean="0">
                <a:solidFill>
                  <a:srgbClr val="00B0F0"/>
                </a:solidFill>
              </a:rPr>
              <a:t>เต่าที่มีรูปร่างประหลาดแต่ไม่เป็นอันตราย ใช้ชีวิตส่วนใหญ่อาศัยอยู่ในน้ำที่มีใบไม้ทับถมกัน </a:t>
            </a:r>
          </a:p>
          <a:p>
            <a:r>
              <a:rPr lang="th-TH" dirty="0" smtClean="0">
                <a:solidFill>
                  <a:srgbClr val="00B0F0"/>
                </a:solidFill>
              </a:rPr>
              <a:t>อาหารของมันคือลูกปลา มันจะดูดเหยื่อเข้าไปทั้งตัวก่อนจะพ่นน้ำออกมา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81270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3568" y="13111"/>
            <a:ext cx="7772400" cy="1470025"/>
          </a:xfrm>
        </p:spPr>
        <p:txBody>
          <a:bodyPr/>
          <a:lstStyle/>
          <a:p>
            <a:r>
              <a:rPr lang="th-TH" dirty="0" smtClean="0">
                <a:solidFill>
                  <a:srgbClr val="FF0000"/>
                </a:solidFill>
              </a:rPr>
              <a:t>อันดับที่ </a:t>
            </a:r>
            <a:r>
              <a:rPr lang="en-US" dirty="0" smtClean="0">
                <a:solidFill>
                  <a:srgbClr val="FF0000"/>
                </a:solidFill>
              </a:rPr>
              <a:t>6 </a:t>
            </a:r>
            <a:r>
              <a:rPr lang="th-TH" dirty="0" smtClean="0">
                <a:solidFill>
                  <a:srgbClr val="FF0000"/>
                </a:solidFill>
              </a:rPr>
              <a:t>ชะโด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0" y="1011382"/>
            <a:ext cx="4211960" cy="5846618"/>
          </a:xfrm>
        </p:spPr>
        <p:txBody>
          <a:bodyPr/>
          <a:lstStyle/>
          <a:p>
            <a:r>
              <a:rPr lang="th-TH" dirty="0" smtClean="0">
                <a:solidFill>
                  <a:srgbClr val="FFC000"/>
                </a:solidFill>
              </a:rPr>
              <a:t>ถือเป็นผู้ล่าสุดโหดลำดับต้นๆ เหยื่อของมันมีทั้งสัตวไม่มีกระดูกสันหลัง กบและปลาเล็กๆ</a:t>
            </a:r>
          </a:p>
          <a:p>
            <a:r>
              <a:rPr lang="th-TH" dirty="0" smtClean="0">
                <a:solidFill>
                  <a:srgbClr val="FFC000"/>
                </a:solidFill>
              </a:rPr>
              <a:t> และมันยังรู้จักโจมตีสิ่งรอบกายที่กำลังเคลื่อนไหวแม้ว่ามันจะกำลังวางไข่ก็ตาม</a:t>
            </a:r>
            <a:endParaRPr lang="th-TH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08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650</Words>
  <Application>Microsoft Office PowerPoint</Application>
  <PresentationFormat>On-screen Show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13 อันดับ สัตว์น้ำจืดที่น่ากลัวที่สุดในโลก</vt:lpstr>
      <vt:lpstr>อันดับที่ 13 คือ ปลาไม้จิ้มฟัน</vt:lpstr>
      <vt:lpstr>อันดับที่ 12 Vampire Fish </vt:lpstr>
      <vt:lpstr>อันดับที่ 11 ปลากระเบนน้ำจืดยักษ์ </vt:lpstr>
      <vt:lpstr>อันดับที่ 10 งูอนาคอนดา </vt:lpstr>
      <vt:lpstr>อันดับที่ 9 แมงมุมที่อยู่ในน้ำ</vt:lpstr>
      <vt:lpstr>อันดับที่ 8 ปลาดุกยักษ์</vt:lpstr>
      <vt:lpstr>อันดับที่ 7 เต่ามาตามาต้า  </vt:lpstr>
      <vt:lpstr>อันดับที่ 6 ชะโด</vt:lpstr>
      <vt:lpstr>PowerPoint Presentation</vt:lpstr>
      <vt:lpstr>PowerPoint Presentation</vt:lpstr>
      <vt:lpstr> อันดับที่ 3 แมงมุมกินนก (Goliath Bird-Eater Spider) มีขนาดใหญ่เป็นอันดับสองของแมงมุมที่มีขนาดใหญ่ที่สุดในโลก  มีถิ่นกำเนิดในเขตมาไซ ในป่าฝนของแอฟริกาใต้ เมื่อโตเต็มที่จะมีขนาดกว้าง 30 ซม. และหนัก 170 กรัม แต่แมงมุมกินนกนั้นกินแมลงและสัตว์มีกระดูกสันหลังเป็นอาหาร  ความน่ากลัวของมันอยู่ที่ เมื่อโดนกัด จะรู้สึกเจ็บเหมือนโดนตัวต่อหรือแตนต่อย  และใยของมันจะทำให้เกิดอาการระคายผิว (เป็นสัตวชนิดเดียวใน 13 อันดับที่ไม่ได้อาศัยอยู่ในน้ำ)   </vt:lpstr>
      <vt:lpstr>อันดับที่ 2  ปลาไหลไฟฟ้า เป็นปลาที่มีลักษณะคล้ายปลาดุกมากกว่าปลาไหลชนิดอื่น  อาศัยอยู่ในลุ่มน้ำอะเมซอน และในลุ่มน้ำโอริโนโกในอเมริกาใต้  มันสามารถผลิตไฟฟ้าได้ถึง 500 โวลต์ ซึ่งมากพอจะปลิดชีพคนได้เลย </vt:lpstr>
      <vt:lpstr>อันดับที่ 1 ปิรันย่า ปลาสุดโหดที่มีถิ่นกำเนิดในแอฟริกาใต้ อย่าง ปิรันย่า  ความโหดของมันไม่เป็นรองใคร ผู้คนต่างพากันกลัวว่าจะตกเป็นเหยื่ออันโอชะของมัน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 อันดับ สัตว์น้ำจืดที่น่ากลัวที่สุดในโลก</dc:title>
  <dc:creator>Samsung</dc:creator>
  <cp:lastModifiedBy>Samsung</cp:lastModifiedBy>
  <cp:revision>8</cp:revision>
  <dcterms:created xsi:type="dcterms:W3CDTF">2014-07-23T07:24:39Z</dcterms:created>
  <dcterms:modified xsi:type="dcterms:W3CDTF">2014-08-01T10:42:35Z</dcterms:modified>
</cp:coreProperties>
</file>